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2"/>
    <p:sldId id="257" r:id="rId33"/>
    <p:sldId id="258" r:id="rId34"/>
    <p:sldId id="259" r:id="rId35"/>
    <p:sldId id="260" r:id="rId36"/>
    <p:sldId id="261" r:id="rId37"/>
    <p:sldId id="262" r:id="rId38"/>
    <p:sldId id="263" r:id="rId39"/>
    <p:sldId id="264" r:id="rId40"/>
    <p:sldId id="265" r:id="rId41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Kudryashev Display Sans" charset="1" panose="020C0503080504020303"/>
      <p:regular r:id="rId10"/>
    </p:embeddedFont>
    <p:embeddedFont>
      <p:font typeface="Garet" charset="1" panose="00000000000000000000"/>
      <p:regular r:id="rId11"/>
    </p:embeddedFont>
    <p:embeddedFont>
      <p:font typeface="Garet Bold" charset="1" panose="00000000000000000000"/>
      <p:regular r:id="rId12"/>
    </p:embeddedFont>
    <p:embeddedFont>
      <p:font typeface="Garet Italics" charset="1" panose="00000000000000000000"/>
      <p:regular r:id="rId13"/>
    </p:embeddedFont>
    <p:embeddedFont>
      <p:font typeface="Garet Bold Italics" charset="1" panose="00000000000000000000"/>
      <p:regular r:id="rId14"/>
    </p:embeddedFont>
    <p:embeddedFont>
      <p:font typeface="Garet Light" charset="1" panose="00000000000000000000"/>
      <p:regular r:id="rId15"/>
    </p:embeddedFont>
    <p:embeddedFont>
      <p:font typeface="Garet Ultra-Bold" charset="1" panose="00000000000000000000"/>
      <p:regular r:id="rId16"/>
    </p:embeddedFont>
    <p:embeddedFont>
      <p:font typeface="Garet Ultra-Bold Italics" charset="1" panose="00000000000000000000"/>
      <p:regular r:id="rId17"/>
    </p:embeddedFont>
    <p:embeddedFont>
      <p:font typeface="Garet Heavy" charset="1" panose="00000000000000000000"/>
      <p:regular r:id="rId18"/>
    </p:embeddedFont>
    <p:embeddedFont>
      <p:font typeface="Garet Heavy Italics" charset="1" panose="00000000000000000000"/>
      <p:regular r:id="rId19"/>
    </p:embeddedFont>
    <p:embeddedFont>
      <p:font typeface="Agrandir Grand" charset="1" panose="00000507000000000000"/>
      <p:regular r:id="rId20"/>
    </p:embeddedFont>
    <p:embeddedFont>
      <p:font typeface="Agrandir Grand Bold" charset="1" panose="00000807000000000000"/>
      <p:regular r:id="rId21"/>
    </p:embeddedFont>
    <p:embeddedFont>
      <p:font typeface="Agrandir Grand Italics" charset="1" panose="00000507000000000000"/>
      <p:regular r:id="rId22"/>
    </p:embeddedFont>
    <p:embeddedFont>
      <p:font typeface="Agrandir Grand Bold Italics" charset="1" panose="00000807000000000000"/>
      <p:regular r:id="rId23"/>
    </p:embeddedFont>
    <p:embeddedFont>
      <p:font typeface="Agrandir Grand Thin" charset="1" panose="00000207000000000000"/>
      <p:regular r:id="rId24"/>
    </p:embeddedFont>
    <p:embeddedFont>
      <p:font typeface="Agrandir Grand Thin Italics" charset="1" panose="00000207000000000000"/>
      <p:regular r:id="rId25"/>
    </p:embeddedFont>
    <p:embeddedFont>
      <p:font typeface="Agrandir Grand Medium" charset="1" panose="00000607000000000000"/>
      <p:regular r:id="rId26"/>
    </p:embeddedFont>
    <p:embeddedFont>
      <p:font typeface="Agrandir Grand Medium Italics" charset="1" panose="00000607000000000000"/>
      <p:regular r:id="rId27"/>
    </p:embeddedFont>
    <p:embeddedFont>
      <p:font typeface="Agrandir Grand Ultra-Bold" charset="1" panose="00000907000000000000"/>
      <p:regular r:id="rId28"/>
    </p:embeddedFont>
    <p:embeddedFont>
      <p:font typeface="Agrandir Grand Ultra-Bold Italics" charset="1" panose="00000907000000000000"/>
      <p:regular r:id="rId29"/>
    </p:embeddedFont>
    <p:embeddedFont>
      <p:font typeface="Agrandir Grand Heavy" charset="1" panose="00000A07000000000000"/>
      <p:regular r:id="rId30"/>
    </p:embeddedFont>
    <p:embeddedFont>
      <p:font typeface="Agrandir Grand Heavy Italics" charset="1" panose="00000A07000000000000"/>
      <p:regular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slides/slide1.xml" Type="http://schemas.openxmlformats.org/officeDocument/2006/relationships/slide"/><Relationship Id="rId33" Target="slides/slide2.xml" Type="http://schemas.openxmlformats.org/officeDocument/2006/relationships/slide"/><Relationship Id="rId34" Target="slides/slide3.xml" Type="http://schemas.openxmlformats.org/officeDocument/2006/relationships/slide"/><Relationship Id="rId35" Target="slides/slide4.xml" Type="http://schemas.openxmlformats.org/officeDocument/2006/relationships/slide"/><Relationship Id="rId36" Target="slides/slide5.xml" Type="http://schemas.openxmlformats.org/officeDocument/2006/relationships/slide"/><Relationship Id="rId37" Target="slides/slide6.xml" Type="http://schemas.openxmlformats.org/officeDocument/2006/relationships/slide"/><Relationship Id="rId38" Target="slides/slide7.xml" Type="http://schemas.openxmlformats.org/officeDocument/2006/relationships/slide"/><Relationship Id="rId39" Target="slides/slide8.xml" Type="http://schemas.openxmlformats.org/officeDocument/2006/relationships/slide"/><Relationship Id="rId4" Target="theme/theme1.xml" Type="http://schemas.openxmlformats.org/officeDocument/2006/relationships/theme"/><Relationship Id="rId40" Target="slides/slide9.xml" Type="http://schemas.openxmlformats.org/officeDocument/2006/relationships/slide"/><Relationship Id="rId41" Target="slides/slide10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1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Relationship Id="rId4" Target="../media/image1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233201" y="4214255"/>
            <a:ext cx="5721112" cy="8229600"/>
          </a:xfrm>
          <a:custGeom>
            <a:avLst/>
            <a:gdLst/>
            <a:ahLst/>
            <a:cxnLst/>
            <a:rect r="r" b="b" t="t" l="l"/>
            <a:pathLst>
              <a:path h="8229600" w="5721112">
                <a:moveTo>
                  <a:pt x="0" y="0"/>
                </a:moveTo>
                <a:lnTo>
                  <a:pt x="5721112" y="0"/>
                </a:lnTo>
                <a:lnTo>
                  <a:pt x="572111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8003988">
            <a:off x="13539774" y="-3304365"/>
            <a:ext cx="7919919" cy="8229600"/>
          </a:xfrm>
          <a:custGeom>
            <a:avLst/>
            <a:gdLst/>
            <a:ahLst/>
            <a:cxnLst/>
            <a:rect r="r" b="b" t="t" l="l"/>
            <a:pathLst>
              <a:path h="8229600" w="7919919">
                <a:moveTo>
                  <a:pt x="0" y="0"/>
                </a:moveTo>
                <a:lnTo>
                  <a:pt x="7919920" y="0"/>
                </a:lnTo>
                <a:lnTo>
                  <a:pt x="791992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767316" y="3412568"/>
            <a:ext cx="10753369" cy="42433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141"/>
              </a:lnSpc>
              <a:spcBef>
                <a:spcPct val="0"/>
              </a:spcBef>
            </a:pPr>
            <a:r>
              <a:rPr lang="en-US" sz="5815">
                <a:solidFill>
                  <a:srgbClr val="E3DFEA"/>
                </a:solidFill>
                <a:latin typeface="Agrandir Grand Heavy"/>
              </a:rPr>
              <a:t>Mitigating Bias in Real-Time Cyberbullying Detection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313810" y="772335"/>
            <a:ext cx="3660380" cy="3640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33"/>
              </a:lnSpc>
            </a:pPr>
            <a:r>
              <a:rPr lang="en-US" sz="2167">
                <a:solidFill>
                  <a:srgbClr val="CD7255"/>
                </a:solidFill>
                <a:latin typeface="Garet"/>
              </a:rPr>
              <a:t>Pattern Recognition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313810" y="8999749"/>
            <a:ext cx="3660380" cy="3640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33"/>
              </a:lnSpc>
            </a:pPr>
            <a:r>
              <a:rPr lang="en-US" sz="2167">
                <a:solidFill>
                  <a:srgbClr val="CD7255"/>
                </a:solidFill>
                <a:latin typeface="Garet"/>
              </a:rPr>
              <a:t>CSE424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819961" y="5717225"/>
            <a:ext cx="6802775" cy="8229600"/>
          </a:xfrm>
          <a:custGeom>
            <a:avLst/>
            <a:gdLst/>
            <a:ahLst/>
            <a:cxnLst/>
            <a:rect r="r" b="b" t="t" l="l"/>
            <a:pathLst>
              <a:path h="8229600" w="6802775">
                <a:moveTo>
                  <a:pt x="0" y="0"/>
                </a:moveTo>
                <a:lnTo>
                  <a:pt x="6802776" y="0"/>
                </a:lnTo>
                <a:lnTo>
                  <a:pt x="680277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546084" y="-3086100"/>
            <a:ext cx="5413410" cy="8229600"/>
          </a:xfrm>
          <a:custGeom>
            <a:avLst/>
            <a:gdLst/>
            <a:ahLst/>
            <a:cxnLst/>
            <a:rect r="r" b="b" t="t" l="l"/>
            <a:pathLst>
              <a:path h="8229600" w="5413410">
                <a:moveTo>
                  <a:pt x="0" y="0"/>
                </a:moveTo>
                <a:lnTo>
                  <a:pt x="5413410" y="0"/>
                </a:lnTo>
                <a:lnTo>
                  <a:pt x="541341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741916" y="4349332"/>
            <a:ext cx="8804167" cy="13678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54"/>
              </a:lnSpc>
            </a:pPr>
            <a:r>
              <a:rPr lang="en-US" sz="6895">
                <a:solidFill>
                  <a:srgbClr val="FFFFFF"/>
                </a:solidFill>
                <a:latin typeface="Agrandir Grand Heavy"/>
              </a:rPr>
              <a:t>Thanks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313810" y="762810"/>
            <a:ext cx="3660380" cy="4231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53"/>
              </a:lnSpc>
            </a:pPr>
            <a:r>
              <a:rPr lang="en-US" sz="2467">
                <a:solidFill>
                  <a:srgbClr val="D1755B"/>
                </a:solidFill>
                <a:latin typeface="Garet"/>
              </a:rPr>
              <a:t>CSE 424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313810" y="8990224"/>
            <a:ext cx="3660380" cy="4231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53"/>
              </a:lnSpc>
            </a:pPr>
            <a:r>
              <a:rPr lang="en-US" sz="2467">
                <a:solidFill>
                  <a:srgbClr val="D1755B"/>
                </a:solidFill>
                <a:latin typeface="Garet"/>
              </a:rPr>
              <a:t>Pattern Recognition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840715" y="-3017213"/>
            <a:ext cx="15785878" cy="18326865"/>
          </a:xfrm>
          <a:custGeom>
            <a:avLst/>
            <a:gdLst/>
            <a:ahLst/>
            <a:cxnLst/>
            <a:rect r="r" b="b" t="t" l="l"/>
            <a:pathLst>
              <a:path h="18326865" w="15785878">
                <a:moveTo>
                  <a:pt x="0" y="0"/>
                </a:moveTo>
                <a:lnTo>
                  <a:pt x="15785878" y="0"/>
                </a:lnTo>
                <a:lnTo>
                  <a:pt x="15785878" y="18326864"/>
                </a:lnTo>
                <a:lnTo>
                  <a:pt x="0" y="18326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5000"/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800100"/>
            <a:ext cx="5992846" cy="946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630"/>
              </a:lnSpc>
            </a:pPr>
            <a:r>
              <a:rPr lang="en-US" sz="4736">
                <a:solidFill>
                  <a:srgbClr val="FFFFFF"/>
                </a:solidFill>
                <a:latin typeface="Agrandir Grand Heavy"/>
              </a:rPr>
              <a:t>Group 02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927166" y="3631480"/>
            <a:ext cx="6514395" cy="49056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941"/>
              </a:lnSpc>
            </a:pPr>
            <a:r>
              <a:rPr lang="en-US" sz="2995" spc="128">
                <a:solidFill>
                  <a:srgbClr val="FFFFFF"/>
                </a:solidFill>
                <a:latin typeface="Kudryashev Display Sans"/>
              </a:rPr>
              <a:t>01/ Maliha Binte Masud</a:t>
            </a:r>
          </a:p>
          <a:p>
            <a:pPr>
              <a:lnSpc>
                <a:spcPts val="4941"/>
              </a:lnSpc>
            </a:pPr>
            <a:r>
              <a:rPr lang="en-US" sz="2995" spc="128">
                <a:solidFill>
                  <a:srgbClr val="FFFFFF"/>
                </a:solidFill>
                <a:latin typeface="Kudryashev Display Sans"/>
              </a:rPr>
              <a:t>02/ Abdur Rahman Shafi</a:t>
            </a:r>
          </a:p>
          <a:p>
            <a:pPr>
              <a:lnSpc>
                <a:spcPts val="4941"/>
              </a:lnSpc>
            </a:pPr>
            <a:r>
              <a:rPr lang="en-US" sz="2995" spc="128">
                <a:solidFill>
                  <a:srgbClr val="FFFFFF"/>
                </a:solidFill>
                <a:latin typeface="Kudryashev Display Sans"/>
              </a:rPr>
              <a:t>03/ Rakibul Hasan Rafi</a:t>
            </a:r>
          </a:p>
          <a:p>
            <a:pPr>
              <a:lnSpc>
                <a:spcPts val="4941"/>
              </a:lnSpc>
            </a:pPr>
            <a:r>
              <a:rPr lang="en-US" sz="2995" spc="128">
                <a:solidFill>
                  <a:srgbClr val="FFFFFF"/>
                </a:solidFill>
                <a:latin typeface="Kudryashev Display Sans"/>
              </a:rPr>
              <a:t>04/ Amina Zannat Nurhan</a:t>
            </a:r>
          </a:p>
          <a:p>
            <a:pPr>
              <a:lnSpc>
                <a:spcPts val="4941"/>
              </a:lnSpc>
            </a:pPr>
            <a:r>
              <a:rPr lang="en-US" sz="2995" spc="128">
                <a:solidFill>
                  <a:srgbClr val="FFFFFF"/>
                </a:solidFill>
                <a:latin typeface="Kudryashev Display Sans"/>
              </a:rPr>
              <a:t>05/ Sabbir Hossain Mirza</a:t>
            </a:r>
          </a:p>
          <a:p>
            <a:pPr>
              <a:lnSpc>
                <a:spcPts val="4941"/>
              </a:lnSpc>
            </a:pPr>
            <a:r>
              <a:rPr lang="en-US" sz="2995" spc="128">
                <a:solidFill>
                  <a:srgbClr val="FFFFFF"/>
                </a:solidFill>
                <a:latin typeface="Kudryashev Display Sans"/>
              </a:rPr>
              <a:t>06/ Fahmid Hasan Chowdhury</a:t>
            </a:r>
          </a:p>
          <a:p>
            <a:pPr>
              <a:lnSpc>
                <a:spcPts val="4941"/>
              </a:lnSpc>
            </a:pPr>
            <a:r>
              <a:rPr lang="en-US" sz="2995" spc="128">
                <a:solidFill>
                  <a:srgbClr val="FFFFFF"/>
                </a:solidFill>
                <a:latin typeface="Kudryashev Display Sans"/>
              </a:rPr>
              <a:t>07/ Radito Dhali</a:t>
            </a:r>
          </a:p>
          <a:p>
            <a:pPr>
              <a:lnSpc>
                <a:spcPts val="4941"/>
              </a:lnSpc>
            </a:pPr>
            <a:r>
              <a:rPr lang="en-US" sz="2995" spc="128">
                <a:solidFill>
                  <a:srgbClr val="FFFFFF"/>
                </a:solidFill>
                <a:latin typeface="Kudryashev Display Sans"/>
              </a:rPr>
              <a:t>08/ Zakaria Ibne Rafique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650267" y="-510999"/>
            <a:ext cx="4084470" cy="8229600"/>
          </a:xfrm>
          <a:custGeom>
            <a:avLst/>
            <a:gdLst/>
            <a:ahLst/>
            <a:cxnLst/>
            <a:rect r="r" b="b" t="t" l="l"/>
            <a:pathLst>
              <a:path h="8229600" w="4084470">
                <a:moveTo>
                  <a:pt x="0" y="0"/>
                </a:moveTo>
                <a:lnTo>
                  <a:pt x="4084470" y="0"/>
                </a:lnTo>
                <a:lnTo>
                  <a:pt x="408447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428715" y="6172200"/>
            <a:ext cx="6802775" cy="8229600"/>
          </a:xfrm>
          <a:custGeom>
            <a:avLst/>
            <a:gdLst/>
            <a:ahLst/>
            <a:cxnLst/>
            <a:rect r="r" b="b" t="t" l="l"/>
            <a:pathLst>
              <a:path h="8229600" w="6802775">
                <a:moveTo>
                  <a:pt x="0" y="0"/>
                </a:moveTo>
                <a:lnTo>
                  <a:pt x="6802775" y="0"/>
                </a:lnTo>
                <a:lnTo>
                  <a:pt x="68027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523612" y="3016248"/>
            <a:ext cx="7240776" cy="946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30"/>
              </a:lnSpc>
            </a:pPr>
            <a:r>
              <a:rPr lang="en-US" sz="4736">
                <a:solidFill>
                  <a:srgbClr val="FFFFFF"/>
                </a:solidFill>
                <a:latin typeface="Agrandir Grand Heavy"/>
              </a:rPr>
              <a:t>Introduction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127038" y="4282961"/>
            <a:ext cx="10033924" cy="3031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30"/>
              </a:lnSpc>
            </a:pPr>
            <a:r>
              <a:rPr lang="en-US" sz="2164">
                <a:solidFill>
                  <a:srgbClr val="FFFFFF"/>
                </a:solidFill>
                <a:latin typeface="Garet"/>
              </a:rPr>
              <a:t>The exponential growth of social media has brought with it a serious challenge: cyberbullying. While numerous solutions have been proposed to combat this issue, achieving unbiased detection of online harassment in real-time remains a significant hurdle. Our project aims to strike a critical balance – effectively mitigating biases based on factors like gender, language, recency, religion, race, and nationality – while simultaneously classifying text that constitute harassment with exceptional accuracy.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0" r="0" b="62500"/>
            <a:stretch>
              <a:fillRect/>
            </a:stretch>
          </p:blipFill>
          <p:spPr>
            <a:xfrm flipH="false" flipV="false">
              <a:off x="0" y="0"/>
              <a:ext cx="24384000" cy="13716000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3144082" y="4517982"/>
            <a:ext cx="11999837" cy="1209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FFFFFF"/>
                </a:solidFill>
                <a:latin typeface="Agrandir Grand Heavy"/>
              </a:rPr>
              <a:t>01 - Investigation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273133" y="3307379"/>
            <a:ext cx="8986167" cy="8229600"/>
          </a:xfrm>
          <a:custGeom>
            <a:avLst/>
            <a:gdLst/>
            <a:ahLst/>
            <a:cxnLst/>
            <a:rect r="r" b="b" t="t" l="l"/>
            <a:pathLst>
              <a:path h="8229600" w="8986167">
                <a:moveTo>
                  <a:pt x="0" y="0"/>
                </a:moveTo>
                <a:lnTo>
                  <a:pt x="8986167" y="0"/>
                </a:lnTo>
                <a:lnTo>
                  <a:pt x="898616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800100"/>
            <a:ext cx="7607044" cy="1784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630"/>
              </a:lnSpc>
            </a:pPr>
            <a:r>
              <a:rPr lang="en-US" sz="4736">
                <a:solidFill>
                  <a:srgbClr val="FFFFFF"/>
                </a:solidFill>
                <a:latin typeface="Agrandir Grand Heavy"/>
              </a:rPr>
              <a:t>01/</a:t>
            </a:r>
          </a:p>
          <a:p>
            <a:pPr>
              <a:lnSpc>
                <a:spcPts val="6630"/>
              </a:lnSpc>
            </a:pPr>
            <a:r>
              <a:rPr lang="en-US" sz="4736">
                <a:solidFill>
                  <a:srgbClr val="FFFFFF"/>
                </a:solidFill>
                <a:latin typeface="Agrandir Grand Heavy"/>
              </a:rPr>
              <a:t>Investigation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2755320"/>
            <a:ext cx="6375958" cy="3627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46489" indent="-223244" lvl="1">
              <a:lnSpc>
                <a:spcPts val="3619"/>
              </a:lnSpc>
              <a:buFont typeface="Arial"/>
              <a:buChar char="•"/>
            </a:pPr>
            <a:r>
              <a:rPr lang="en-US" sz="2068">
                <a:solidFill>
                  <a:srgbClr val="FFFFFF"/>
                </a:solidFill>
                <a:latin typeface="Garet"/>
              </a:rPr>
              <a:t>Unintentional biases in cyberbullying detection based on gender, language, recency, religion and race.</a:t>
            </a:r>
          </a:p>
          <a:p>
            <a:pPr marL="446489" indent="-223244" lvl="1">
              <a:lnSpc>
                <a:spcPts val="3619"/>
              </a:lnSpc>
              <a:buFont typeface="Arial"/>
              <a:buChar char="•"/>
            </a:pPr>
            <a:r>
              <a:rPr lang="en-US" sz="2068">
                <a:solidFill>
                  <a:srgbClr val="FFFFFF"/>
                </a:solidFill>
                <a:latin typeface="Garet"/>
              </a:rPr>
              <a:t>Studies are mostly based on datasets from specific social media platform. </a:t>
            </a:r>
          </a:p>
          <a:p>
            <a:pPr marL="446489" indent="-223244" lvl="1">
              <a:lnSpc>
                <a:spcPts val="3619"/>
              </a:lnSpc>
              <a:buFont typeface="Arial"/>
              <a:buChar char="•"/>
            </a:pPr>
            <a:r>
              <a:rPr lang="en-US" sz="2068">
                <a:solidFill>
                  <a:srgbClr val="FFFFFF"/>
                </a:solidFill>
                <a:latin typeface="Garet"/>
              </a:rPr>
              <a:t>Imbalanced datasets hampers accuracy.</a:t>
            </a:r>
          </a:p>
          <a:p>
            <a:pPr marL="446489" indent="-223244" lvl="1">
              <a:lnSpc>
                <a:spcPts val="3619"/>
              </a:lnSpc>
              <a:buFont typeface="Arial"/>
              <a:buChar char="•"/>
            </a:pPr>
            <a:r>
              <a:rPr lang="en-US" sz="2068">
                <a:solidFill>
                  <a:srgbClr val="FFFFFF"/>
                </a:solidFill>
                <a:latin typeface="Garet"/>
              </a:rPr>
              <a:t>The model was on based on lexical analysis and only tackles textual form of bulling.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44001" r="0" b="18498"/>
            <a:stretch>
              <a:fillRect/>
            </a:stretch>
          </p:blipFill>
          <p:spPr>
            <a:xfrm flipH="false" flipV="false">
              <a:off x="0" y="0"/>
              <a:ext cx="24384000" cy="13716000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4284054" y="4391025"/>
            <a:ext cx="9719893" cy="1209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FFFFFF"/>
                </a:solidFill>
                <a:latin typeface="Agrandir Grand Heavy"/>
              </a:rPr>
              <a:t>03 - Analysis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4293516">
            <a:off x="-1116768" y="692755"/>
            <a:ext cx="4934050" cy="8229600"/>
          </a:xfrm>
          <a:custGeom>
            <a:avLst/>
            <a:gdLst/>
            <a:ahLst/>
            <a:cxnLst/>
            <a:rect r="r" b="b" t="t" l="l"/>
            <a:pathLst>
              <a:path h="8229600" w="4934050">
                <a:moveTo>
                  <a:pt x="0" y="0"/>
                </a:moveTo>
                <a:lnTo>
                  <a:pt x="4934050" y="0"/>
                </a:lnTo>
                <a:lnTo>
                  <a:pt x="493405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7855447">
            <a:off x="12797903" y="6255168"/>
            <a:ext cx="3246253" cy="9682790"/>
          </a:xfrm>
          <a:custGeom>
            <a:avLst/>
            <a:gdLst/>
            <a:ahLst/>
            <a:cxnLst/>
            <a:rect r="r" b="b" t="t" l="l"/>
            <a:pathLst>
              <a:path h="9682790" w="3246253">
                <a:moveTo>
                  <a:pt x="0" y="0"/>
                </a:moveTo>
                <a:lnTo>
                  <a:pt x="3246253" y="0"/>
                </a:lnTo>
                <a:lnTo>
                  <a:pt x="3246253" y="9682790"/>
                </a:lnTo>
                <a:lnTo>
                  <a:pt x="0" y="96827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800100"/>
            <a:ext cx="4814916" cy="1784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630"/>
              </a:lnSpc>
            </a:pPr>
            <a:r>
              <a:rPr lang="en-US" sz="4736">
                <a:solidFill>
                  <a:srgbClr val="FFFFFF"/>
                </a:solidFill>
                <a:latin typeface="Agrandir Grand Heavy"/>
              </a:rPr>
              <a:t>02/</a:t>
            </a:r>
          </a:p>
          <a:p>
            <a:pPr>
              <a:lnSpc>
                <a:spcPts val="6630"/>
              </a:lnSpc>
            </a:pPr>
            <a:r>
              <a:rPr lang="en-US" sz="4736">
                <a:solidFill>
                  <a:srgbClr val="FFFFFF"/>
                </a:solidFill>
                <a:latin typeface="Agrandir Grand Heavy"/>
              </a:rPr>
              <a:t>Analysis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039546" y="2556230"/>
            <a:ext cx="8874815" cy="49811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649"/>
              </a:lnSpc>
            </a:pPr>
            <a:r>
              <a:rPr lang="en-US" sz="1892">
                <a:solidFill>
                  <a:srgbClr val="FFFFFF"/>
                </a:solidFill>
                <a:latin typeface="Garet"/>
              </a:rPr>
              <a:t>Our project tackles dataset bias and enables real-time text classification. We found Transformer Networks (powerful for text analysis) and Sentence-DistilBERT (efficient multilingual model) as suitable classifiers. </a:t>
            </a:r>
          </a:p>
          <a:p>
            <a:pPr algn="just">
              <a:lnSpc>
                <a:spcPts val="2649"/>
              </a:lnSpc>
            </a:pPr>
          </a:p>
          <a:p>
            <a:pPr algn="just" marL="408600" indent="-204300" lvl="1">
              <a:lnSpc>
                <a:spcPts val="2649"/>
              </a:lnSpc>
              <a:buFont typeface="Arial"/>
              <a:buChar char="•"/>
            </a:pPr>
            <a:r>
              <a:rPr lang="en-US" sz="1892">
                <a:solidFill>
                  <a:srgbClr val="FFFFFF"/>
                </a:solidFill>
                <a:latin typeface="Garet"/>
              </a:rPr>
              <a:t>Transformer Networks: </a:t>
            </a:r>
            <a:r>
              <a:rPr lang="en-US" sz="1892">
                <a:solidFill>
                  <a:srgbClr val="FFFFFF"/>
                </a:solidFill>
                <a:latin typeface="Garet"/>
              </a:rPr>
              <a:t>Ideal for cyberbullying detection due to its ability to analyze complex text relationships. </a:t>
            </a:r>
          </a:p>
          <a:p>
            <a:pPr algn="just">
              <a:lnSpc>
                <a:spcPts val="2649"/>
              </a:lnSpc>
            </a:pPr>
          </a:p>
          <a:p>
            <a:pPr algn="just" marL="408600" indent="-204300" lvl="1">
              <a:lnSpc>
                <a:spcPts val="2649"/>
              </a:lnSpc>
              <a:buFont typeface="Arial"/>
              <a:buChar char="•"/>
            </a:pPr>
            <a:r>
              <a:rPr lang="en-US" sz="1892">
                <a:solidFill>
                  <a:srgbClr val="FFFFFF"/>
                </a:solidFill>
                <a:latin typeface="Garet"/>
              </a:rPr>
              <a:t>Sentence-DistilBERT: </a:t>
            </a:r>
            <a:r>
              <a:rPr lang="en-US" sz="1892">
                <a:solidFill>
                  <a:srgbClr val="FFFFFF"/>
                </a:solidFill>
                <a:latin typeface="Garet"/>
              </a:rPr>
              <a:t>Offers low computational cost and strong performance for real-time multilingual classification.</a:t>
            </a:r>
          </a:p>
          <a:p>
            <a:pPr algn="just">
              <a:lnSpc>
                <a:spcPts val="2649"/>
              </a:lnSpc>
            </a:pPr>
            <a:r>
              <a:rPr lang="en-US" sz="1892">
                <a:solidFill>
                  <a:srgbClr val="FFFFFF"/>
                </a:solidFill>
                <a:latin typeface="Garet"/>
              </a:rPr>
              <a:t> </a:t>
            </a:r>
          </a:p>
          <a:p>
            <a:pPr algn="just">
              <a:lnSpc>
                <a:spcPts val="2649"/>
              </a:lnSpc>
            </a:pPr>
            <a:r>
              <a:rPr lang="en-US" sz="1892">
                <a:solidFill>
                  <a:srgbClr val="FFFFFF"/>
                </a:solidFill>
                <a:latin typeface="Garet"/>
              </a:rPr>
              <a:t>Selenium WebDriver is a strong candidate for real-time data scraping to feed our classifiers with fresh data.</a:t>
            </a:r>
          </a:p>
          <a:p>
            <a:pPr algn="just">
              <a:lnSpc>
                <a:spcPts val="2649"/>
              </a:lnSpc>
            </a:pPr>
          </a:p>
          <a:p>
            <a:pPr algn="just">
              <a:lnSpc>
                <a:spcPts val="2649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0" r="0" b="62500"/>
            <a:stretch>
              <a:fillRect/>
            </a:stretch>
          </p:blipFill>
          <p:spPr>
            <a:xfrm flipH="false" flipV="false">
              <a:off x="0" y="0"/>
              <a:ext cx="24384000" cy="13716000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3458445" y="4391025"/>
            <a:ext cx="11371110" cy="1209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FFFFFF"/>
                </a:solidFill>
                <a:latin typeface="Agrandir Grand Heavy"/>
              </a:rPr>
              <a:t>04 -Conclusions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535371" y="442475"/>
            <a:ext cx="6084047" cy="8229600"/>
          </a:xfrm>
          <a:custGeom>
            <a:avLst/>
            <a:gdLst/>
            <a:ahLst/>
            <a:cxnLst/>
            <a:rect r="r" b="b" t="t" l="l"/>
            <a:pathLst>
              <a:path h="8229600" w="6084047">
                <a:moveTo>
                  <a:pt x="0" y="0"/>
                </a:moveTo>
                <a:lnTo>
                  <a:pt x="6084047" y="0"/>
                </a:lnTo>
                <a:lnTo>
                  <a:pt x="608404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865060" y="-2224891"/>
            <a:ext cx="5413410" cy="8229600"/>
          </a:xfrm>
          <a:custGeom>
            <a:avLst/>
            <a:gdLst/>
            <a:ahLst/>
            <a:cxnLst/>
            <a:rect r="r" b="b" t="t" l="l"/>
            <a:pathLst>
              <a:path h="8229600" w="5413410">
                <a:moveTo>
                  <a:pt x="0" y="0"/>
                </a:moveTo>
                <a:lnTo>
                  <a:pt x="5413411" y="0"/>
                </a:lnTo>
                <a:lnTo>
                  <a:pt x="541341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02736" y="6294370"/>
            <a:ext cx="6257858" cy="8229600"/>
          </a:xfrm>
          <a:custGeom>
            <a:avLst/>
            <a:gdLst/>
            <a:ahLst/>
            <a:cxnLst/>
            <a:rect r="r" b="b" t="t" l="l"/>
            <a:pathLst>
              <a:path h="8229600" w="6257858">
                <a:moveTo>
                  <a:pt x="0" y="0"/>
                </a:moveTo>
                <a:lnTo>
                  <a:pt x="6257857" y="0"/>
                </a:lnTo>
                <a:lnTo>
                  <a:pt x="625785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1751281" y="3249317"/>
            <a:ext cx="5508019" cy="1784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630"/>
              </a:lnSpc>
            </a:pPr>
            <a:r>
              <a:rPr lang="en-US" sz="4736">
                <a:solidFill>
                  <a:srgbClr val="FFFFFF"/>
                </a:solidFill>
                <a:latin typeface="Agrandir Grand Heavy"/>
              </a:rPr>
              <a:t>04/</a:t>
            </a:r>
          </a:p>
          <a:p>
            <a:pPr algn="r">
              <a:lnSpc>
                <a:spcPts val="6630"/>
              </a:lnSpc>
            </a:pPr>
            <a:r>
              <a:rPr lang="en-US" sz="4736">
                <a:solidFill>
                  <a:srgbClr val="FFFFFF"/>
                </a:solidFill>
                <a:latin typeface="Agrandir Grand Heavy"/>
              </a:rPr>
              <a:t>Conclusions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144000" y="5363604"/>
            <a:ext cx="8115300" cy="20756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780"/>
              </a:lnSpc>
            </a:pPr>
            <a:r>
              <a:rPr lang="en-US" sz="1986">
                <a:solidFill>
                  <a:srgbClr val="FFFFFF"/>
                </a:solidFill>
                <a:latin typeface="Garet"/>
              </a:rPr>
              <a:t>Our project proposes a real-time cyberbullying detection system using Transformer Networks for accuracy and Sentence-DistilBERT for efficient multilingual processing. By combining these with Selenium WebDriver for data scraping, we aim to achieve real-time and unbiased classification of cyberbullying text.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DAGC4H1oOQY</dc:identifier>
  <dcterms:modified xsi:type="dcterms:W3CDTF">2011-08-01T06:04:30Z</dcterms:modified>
  <cp:revision>1</cp:revision>
  <dc:title>Black and orange Startup Project modern presentation</dc:title>
</cp:coreProperties>
</file>

<file path=docProps/thumbnail.jpeg>
</file>